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90" r:id="rId3"/>
    <p:sldId id="312" r:id="rId4"/>
    <p:sldId id="338" r:id="rId5"/>
    <p:sldId id="340" r:id="rId6"/>
    <p:sldId id="341" r:id="rId7"/>
    <p:sldId id="342" r:id="rId8"/>
    <p:sldId id="343" r:id="rId9"/>
  </p:sldIdLst>
  <p:sldSz cx="9144000" cy="6858000" type="screen4x3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1905" userDrawn="1">
          <p15:clr>
            <a:srgbClr val="A4A3A4"/>
          </p15:clr>
        </p15:guide>
        <p15:guide id="3" pos="3901" userDrawn="1">
          <p15:clr>
            <a:srgbClr val="A4A3A4"/>
          </p15:clr>
        </p15:guide>
        <p15:guide id="4" orient="horz" pos="28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Kubier (mkubier)" initials="MK(" lastIdx="9" clrIdx="0">
    <p:extLst>
      <p:ext uri="{19B8F6BF-5375-455C-9EA6-DF929625EA0E}">
        <p15:presenceInfo xmlns:p15="http://schemas.microsoft.com/office/powerpoint/2012/main" userId="S-1-5-21-321215033-2666519226-1312412968-100753" providerId="AD"/>
      </p:ext>
    </p:extLst>
  </p:cmAuthor>
  <p:cmAuthor id="2" name="Fabian Sesterhenn (fsesterh)" initials="FS(" lastIdx="2" clrIdx="1">
    <p:extLst>
      <p:ext uri="{19B8F6BF-5375-455C-9EA6-DF929625EA0E}">
        <p15:presenceInfo xmlns:p15="http://schemas.microsoft.com/office/powerpoint/2012/main" userId="S-1-5-21-321215033-2666519226-1312412968-102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85" d="100"/>
          <a:sy n="85" d="100"/>
        </p:scale>
        <p:origin x="1406" y="53"/>
      </p:cViewPr>
      <p:guideLst>
        <p:guide orient="horz" pos="1344"/>
        <p:guide pos="1905"/>
        <p:guide pos="3901"/>
        <p:guide orient="horz" pos="28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174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28589"/>
            <a:ext cx="3398837" cy="652462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8195" name="Gruppierung 2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7" name="Rechteck 6"/>
            <p:cNvSpPr/>
            <p:nvPr userDrawn="1"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4700588" y="388938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1175"/>
              </a:lnSpc>
            </a:pPr>
            <a:r>
              <a:rPr lang="de-DE" sz="900"/>
              <a:t>Chart</a:t>
            </a:r>
            <a:r>
              <a:rPr lang="de-DE" sz="900">
                <a:solidFill>
                  <a:srgbClr val="000000"/>
                </a:solidFill>
              </a:rPr>
              <a:t>: </a:t>
            </a:r>
            <a:fld id="{36FEE04A-B7DA-4BD9-A22B-4ED6B6760EF9}" type="slidenum">
              <a:rPr lang="de-DE" sz="900">
                <a:solidFill>
                  <a:srgbClr val="000000"/>
                </a:solidFill>
              </a:rPr>
              <a:pPr>
                <a:lnSpc>
                  <a:spcPts val="1175"/>
                </a:lnSpc>
              </a:pPr>
              <a:t>‹#›</a:t>
            </a:fld>
            <a:endParaRPr lang="de-DE" sz="900"/>
          </a:p>
        </p:txBody>
      </p:sp>
      <p:pic>
        <p:nvPicPr>
          <p:cNvPr id="8197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1" y="9096376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0"/>
          <p:cNvSpPr txBox="1">
            <a:spLocks noChangeArrowheads="1"/>
          </p:cNvSpPr>
          <p:nvPr/>
        </p:nvSpPr>
        <p:spPr bwMode="auto">
          <a:xfrm>
            <a:off x="4700588" y="139702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21.02.2023</a:t>
            </a:fld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8146728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9963" y="744538"/>
            <a:ext cx="3733800" cy="2800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33477" y="3697288"/>
            <a:ext cx="5414963" cy="4784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50815"/>
            <a:ext cx="3398837" cy="482599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6149" name="Gruppierung 1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9" name="Rechteck 8"/>
            <p:cNvSpPr/>
            <p:nvPr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4700588" y="411163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1175"/>
              </a:lnSpc>
            </a:pPr>
            <a:r>
              <a:rPr lang="de-DE" sz="900"/>
              <a:t>Chart</a:t>
            </a:r>
            <a:r>
              <a:rPr lang="de-DE" sz="900">
                <a:solidFill>
                  <a:srgbClr val="000000"/>
                </a:solidFill>
              </a:rPr>
              <a:t>: </a:t>
            </a:r>
            <a:fld id="{13D78A42-A9E9-440C-BAF8-732E5B2E3178}" type="slidenum">
              <a:rPr lang="de-DE" sz="900">
                <a:solidFill>
                  <a:srgbClr val="000000"/>
                </a:solidFill>
              </a:rPr>
              <a:pPr>
                <a:lnSpc>
                  <a:spcPts val="1175"/>
                </a:lnSpc>
              </a:pPr>
              <a:t>‹#›</a:t>
            </a:fld>
            <a:endParaRPr lang="de-DE" sz="900"/>
          </a:p>
        </p:txBody>
      </p:sp>
      <p:pic>
        <p:nvPicPr>
          <p:cNvPr id="6151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4" y="8851900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0"/>
          <p:cNvSpPr txBox="1">
            <a:spLocks noChangeArrowheads="1"/>
          </p:cNvSpPr>
          <p:nvPr/>
        </p:nvSpPr>
        <p:spPr bwMode="auto">
          <a:xfrm>
            <a:off x="4700588" y="161927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21.02.2023</a:t>
            </a:fld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628073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929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2591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3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995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310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81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31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646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eite mit groß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904502" y="72001"/>
            <a:ext cx="8239500" cy="449315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903819" y="4629898"/>
            <a:ext cx="8100000" cy="70821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ts val="3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904875" y="5366723"/>
            <a:ext cx="8100000" cy="468000"/>
          </a:xfrm>
        </p:spPr>
        <p:txBody>
          <a:bodyPr/>
          <a:lstStyle>
            <a:lvl1pPr>
              <a:lnSpc>
                <a:spcPts val="2200"/>
              </a:lnSpc>
              <a:spcAft>
                <a:spcPts val="0"/>
              </a:spcAft>
              <a:defRPr sz="2000"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F0DEF-9BD2-4D72-BA3D-94B5F9973EE5}" type="datetimeyyyy">
              <a:rPr lang="en-DE" smtClean="0"/>
              <a:t>2023</a:t>
            </a:fld>
            <a:endParaRPr lang="de-DE" dirty="0"/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35334651-DA3B-4EB7-B98A-13466C4842B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11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291" y="520701"/>
            <a:ext cx="8101012" cy="712482"/>
          </a:xfrm>
        </p:spPr>
        <p:txBody>
          <a:bodyPr/>
          <a:lstStyle>
            <a:lvl1pPr>
              <a:lnSpc>
                <a:spcPts val="3000"/>
              </a:lnSpc>
              <a:defRPr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2"/>
          </p:nvPr>
        </p:nvSpPr>
        <p:spPr>
          <a:xfrm>
            <a:off x="904878" y="1357313"/>
            <a:ext cx="8099823" cy="4320000"/>
          </a:xfrm>
        </p:spPr>
        <p:txBody>
          <a:bodyPr/>
          <a:lstStyle>
            <a:lvl1pPr>
              <a:lnSpc>
                <a:spcPts val="2200"/>
              </a:lnSpc>
              <a:spcAft>
                <a:spcPts val="0"/>
              </a:spcAft>
              <a:defRPr/>
            </a:lvl1pPr>
            <a:lvl2pPr>
              <a:lnSpc>
                <a:spcPts val="2200"/>
              </a:lnSpc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lnSpc>
                <a:spcPts val="22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9045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48A0C-D880-49E9-A0C5-56C788C1D5F4}" type="datetimeyyyy">
              <a:rPr lang="en-DE" smtClean="0"/>
              <a:t>2023</a:t>
            </a:fld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8BA1C4DF-B313-402B-B18E-730A7468394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24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291" y="520701"/>
            <a:ext cx="8101012" cy="720871"/>
          </a:xfrm>
        </p:spPr>
        <p:txBody>
          <a:bodyPr/>
          <a:lstStyle>
            <a:lvl1pPr>
              <a:lnSpc>
                <a:spcPts val="30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904875" y="1357314"/>
            <a:ext cx="3915000" cy="4356100"/>
          </a:xfrm>
        </p:spPr>
        <p:txBody>
          <a:bodyPr/>
          <a:lstStyle>
            <a:lvl1pPr>
              <a:lnSpc>
                <a:spcPts val="2200"/>
              </a:lnSpc>
              <a:spcAft>
                <a:spcPts val="0"/>
              </a:spcAft>
              <a:defRPr sz="2000">
                <a:latin typeface="+mj-lt"/>
              </a:defRPr>
            </a:lvl1pPr>
            <a:lvl2pPr>
              <a:lnSpc>
                <a:spcPts val="2200"/>
              </a:lnSpc>
              <a:spcBef>
                <a:spcPts val="0"/>
              </a:spcBef>
              <a:defRPr sz="2000">
                <a:latin typeface="+mj-lt"/>
              </a:defRPr>
            </a:lvl2pPr>
            <a:lvl3pPr>
              <a:spcBef>
                <a:spcPts val="0"/>
              </a:spcBef>
              <a:defRPr sz="2000">
                <a:latin typeface="+mj-lt"/>
              </a:defRPr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5112321" y="1361436"/>
            <a:ext cx="3891499" cy="4356100"/>
          </a:xfrm>
        </p:spPr>
        <p:txBody>
          <a:bodyPr/>
          <a:lstStyle>
            <a:lvl1pPr>
              <a:lnSpc>
                <a:spcPts val="2200"/>
              </a:lnSpc>
              <a:spcAft>
                <a:spcPts val="0"/>
              </a:spcAft>
              <a:defRPr sz="2000">
                <a:latin typeface="+mj-lt"/>
              </a:defRPr>
            </a:lvl1pPr>
            <a:lvl2pPr>
              <a:lnSpc>
                <a:spcPts val="2200"/>
              </a:lnSpc>
              <a:spcBef>
                <a:spcPts val="0"/>
              </a:spcBef>
              <a:defRPr sz="2000">
                <a:latin typeface="+mj-lt"/>
              </a:defRPr>
            </a:lvl2pPr>
            <a:lvl3pPr>
              <a:spcBef>
                <a:spcPts val="0"/>
              </a:spcBef>
              <a:defRPr sz="2000">
                <a:latin typeface="+mj-lt"/>
              </a:defRPr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4"/>
          </p:nvPr>
        </p:nvSpPr>
        <p:spPr>
          <a:xfrm>
            <a:off x="904505" y="150130"/>
            <a:ext cx="8117263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6A82D-45F6-45C3-B8B8-906EA43401CD}" type="datetimeyyyy">
              <a:rPr lang="en-DE" smtClean="0"/>
              <a:t>2023</a:t>
            </a:fld>
            <a:endParaRPr lang="de-DE" dirty="0"/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489D14D2-7B3A-4B4E-9DF1-D06C823ED2EE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99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289" y="520701"/>
            <a:ext cx="8099235" cy="720871"/>
          </a:xfrm>
        </p:spPr>
        <p:txBody>
          <a:bodyPr/>
          <a:lstStyle>
            <a:lvl1pPr>
              <a:lnSpc>
                <a:spcPts val="30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4"/>
          </p:nvPr>
        </p:nvSpPr>
        <p:spPr>
          <a:xfrm>
            <a:off x="9045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Inhaltsplatzhalter 5"/>
          <p:cNvSpPr>
            <a:spLocks noGrp="1"/>
          </p:cNvSpPr>
          <p:nvPr>
            <p:ph sz="quarter" idx="17"/>
          </p:nvPr>
        </p:nvSpPr>
        <p:spPr>
          <a:xfrm>
            <a:off x="896263" y="2029137"/>
            <a:ext cx="3915000" cy="3665740"/>
          </a:xfrm>
        </p:spPr>
        <p:txBody>
          <a:bodyPr/>
          <a:lstStyle>
            <a:lvl1pPr>
              <a:lnSpc>
                <a:spcPts val="2200"/>
              </a:lnSpc>
              <a:spcAft>
                <a:spcPts val="0"/>
              </a:spcAft>
              <a:defRPr/>
            </a:lvl1pPr>
            <a:lvl2pPr>
              <a:lnSpc>
                <a:spcPts val="2200"/>
              </a:lnSpc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4" name="Inhaltsplatzhalter 5"/>
          <p:cNvSpPr>
            <a:spLocks noGrp="1"/>
          </p:cNvSpPr>
          <p:nvPr>
            <p:ph sz="quarter" idx="18"/>
          </p:nvPr>
        </p:nvSpPr>
        <p:spPr>
          <a:xfrm>
            <a:off x="5087523" y="2029137"/>
            <a:ext cx="3915000" cy="3665740"/>
          </a:xfrm>
        </p:spPr>
        <p:txBody>
          <a:bodyPr/>
          <a:lstStyle>
            <a:lvl1pPr algn="l" defTabSz="455613" rtl="0" eaLnBrk="1" fontAlgn="base" hangingPunct="1">
              <a:lnSpc>
                <a:spcPts val="2200"/>
              </a:lnSpc>
              <a:spcAft>
                <a:spcPts val="0"/>
              </a:spcAft>
              <a:defRPr lang="de-DE" sz="20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algn="l" defTabSz="455613" rtl="0" eaLnBrk="1" fontAlgn="base" hangingPunct="1">
              <a:lnSpc>
                <a:spcPts val="2200"/>
              </a:lnSpc>
              <a:spcBef>
                <a:spcPts val="0"/>
              </a:spcBef>
              <a:defRPr lang="de-DE" sz="20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algn="l" defTabSz="455613" rtl="0" eaLnBrk="1" fontAlgn="base" hangingPunct="1">
              <a:lnSpc>
                <a:spcPts val="2200"/>
              </a:lnSpc>
              <a:spcBef>
                <a:spcPts val="0"/>
              </a:spcBef>
              <a:defRPr lang="de-DE" sz="20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9"/>
          </p:nvPr>
        </p:nvSpPr>
        <p:spPr>
          <a:xfrm>
            <a:off x="899592" y="1340768"/>
            <a:ext cx="3915000" cy="688368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0"/>
          </p:nvPr>
        </p:nvSpPr>
        <p:spPr>
          <a:xfrm>
            <a:off x="5087523" y="1340768"/>
            <a:ext cx="3915000" cy="688368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FA05D-D114-4490-BAD5-A56708938456}" type="datetimeyyyy">
              <a:rPr lang="en-DE" smtClean="0"/>
              <a:t>2023</a:t>
            </a:fld>
            <a:endParaRPr lang="de-DE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00E6985-0308-466B-B67E-5CFC3D56F4E2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44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 bwMode="auto">
          <a:xfrm>
            <a:off x="904875" y="520700"/>
            <a:ext cx="8099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defTabSz="455613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5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ts val="3000"/>
              </a:lnSpc>
              <a:defRPr/>
            </a:pPr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9144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35E1B-771F-4689-B481-86AC1784C8B0}" type="datetimeyyyy">
              <a:rPr lang="en-DE" smtClean="0"/>
              <a:t>2023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7BCB8251-582C-427C-83CC-21E6348B0373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01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8F71D-EB41-4C01-AAEE-AB1474F06C4B}" type="datetimeyyyy">
              <a:rPr lang="en-DE" smtClean="0"/>
              <a:t>2023</a:t>
            </a:fld>
            <a:endParaRPr lang="de-DE" dirty="0"/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B7060F5A-8BD2-4B7E-B062-4E938760948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66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21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rei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904500" y="1520826"/>
            <a:ext cx="2592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8" name="Textplatzhalter 2"/>
          <p:cNvSpPr>
            <a:spLocks noGrp="1"/>
          </p:cNvSpPr>
          <p:nvPr>
            <p:ph type="body" idx="13"/>
          </p:nvPr>
        </p:nvSpPr>
        <p:spPr>
          <a:xfrm>
            <a:off x="904500" y="4341767"/>
            <a:ext cx="2592000" cy="12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idx="14"/>
          </p:nvPr>
        </p:nvSpPr>
        <p:spPr>
          <a:xfrm>
            <a:off x="3669909" y="1520826"/>
            <a:ext cx="2592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5" name="Textplatzhalter 2"/>
          <p:cNvSpPr>
            <a:spLocks noGrp="1"/>
          </p:cNvSpPr>
          <p:nvPr>
            <p:ph type="body" idx="15"/>
          </p:nvPr>
        </p:nvSpPr>
        <p:spPr>
          <a:xfrm>
            <a:off x="3669909" y="4341767"/>
            <a:ext cx="2592000" cy="12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6"/>
          </p:nvPr>
        </p:nvSpPr>
        <p:spPr>
          <a:xfrm>
            <a:off x="6419135" y="1520826"/>
            <a:ext cx="2592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Textplatzhalter 2"/>
          <p:cNvSpPr>
            <a:spLocks noGrp="1"/>
          </p:cNvSpPr>
          <p:nvPr>
            <p:ph type="body" idx="17"/>
          </p:nvPr>
        </p:nvSpPr>
        <p:spPr>
          <a:xfrm>
            <a:off x="6419135" y="4341767"/>
            <a:ext cx="2592000" cy="12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03819" y="521252"/>
            <a:ext cx="8100000" cy="900000"/>
          </a:xfrm>
        </p:spPr>
        <p:txBody>
          <a:bodyPr/>
          <a:lstStyle>
            <a:lvl1pPr>
              <a:lnSpc>
                <a:spcPts val="3000"/>
              </a:lnSpc>
              <a:defRPr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20"/>
          </p:nvPr>
        </p:nvSpPr>
        <p:spPr>
          <a:xfrm>
            <a:off x="9045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AD1B2-3022-4F8F-AF08-0241CB29B1AC}" type="datetimeyyyy">
              <a:rPr lang="en-DE" smtClean="0"/>
              <a:t>2023</a:t>
            </a:fld>
            <a:endParaRPr lang="de-DE" dirty="0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8CDF0AF-4C37-4B6A-AE18-304ACB6A6A33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593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hs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2"/>
          <p:cNvSpPr>
            <a:spLocks noGrp="1"/>
          </p:cNvSpPr>
          <p:nvPr>
            <p:ph type="body" idx="27"/>
          </p:nvPr>
        </p:nvSpPr>
        <p:spPr>
          <a:xfrm>
            <a:off x="904501" y="150130"/>
            <a:ext cx="8089107" cy="215165"/>
          </a:xfrm>
        </p:spPr>
        <p:txBody>
          <a:bodyPr>
            <a:noAutofit/>
          </a:bodyPr>
          <a:lstStyle>
            <a:lvl1pPr marL="0" indent="0">
              <a:lnSpc>
                <a:spcPts val="108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idx="1"/>
          </p:nvPr>
        </p:nvSpPr>
        <p:spPr>
          <a:xfrm>
            <a:off x="904500" y="5399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Textplatzhalter 2"/>
          <p:cNvSpPr>
            <a:spLocks noGrp="1"/>
          </p:cNvSpPr>
          <p:nvPr>
            <p:ph type="body" idx="13"/>
          </p:nvPr>
        </p:nvSpPr>
        <p:spPr>
          <a:xfrm>
            <a:off x="904500" y="2812230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idx="14"/>
          </p:nvPr>
        </p:nvSpPr>
        <p:spPr>
          <a:xfrm>
            <a:off x="3661819" y="5399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2"/>
          <p:cNvSpPr>
            <a:spLocks noGrp="1"/>
          </p:cNvSpPr>
          <p:nvPr>
            <p:ph type="body" idx="15"/>
          </p:nvPr>
        </p:nvSpPr>
        <p:spPr>
          <a:xfrm>
            <a:off x="3661819" y="2812230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idx="16"/>
          </p:nvPr>
        </p:nvSpPr>
        <p:spPr>
          <a:xfrm>
            <a:off x="6402951" y="5399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6" name="Textplatzhalter 2"/>
          <p:cNvSpPr>
            <a:spLocks noGrp="1"/>
          </p:cNvSpPr>
          <p:nvPr>
            <p:ph type="body" idx="17"/>
          </p:nvPr>
        </p:nvSpPr>
        <p:spPr>
          <a:xfrm>
            <a:off x="6402951" y="2812230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idx="28"/>
          </p:nvPr>
        </p:nvSpPr>
        <p:spPr>
          <a:xfrm>
            <a:off x="904500" y="32018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8" name="Textplatzhalter 2"/>
          <p:cNvSpPr>
            <a:spLocks noGrp="1"/>
          </p:cNvSpPr>
          <p:nvPr>
            <p:ph type="body" idx="29"/>
          </p:nvPr>
        </p:nvSpPr>
        <p:spPr>
          <a:xfrm>
            <a:off x="904500" y="5474129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idx="30"/>
          </p:nvPr>
        </p:nvSpPr>
        <p:spPr>
          <a:xfrm>
            <a:off x="3667884" y="32018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idx="31"/>
          </p:nvPr>
        </p:nvSpPr>
        <p:spPr>
          <a:xfrm>
            <a:off x="3667884" y="5474129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idx="32"/>
          </p:nvPr>
        </p:nvSpPr>
        <p:spPr>
          <a:xfrm>
            <a:off x="6404432" y="3201820"/>
            <a:ext cx="2592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2" name="Textplatzhalter 2"/>
          <p:cNvSpPr>
            <a:spLocks noGrp="1"/>
          </p:cNvSpPr>
          <p:nvPr>
            <p:ph type="body" idx="33"/>
          </p:nvPr>
        </p:nvSpPr>
        <p:spPr>
          <a:xfrm>
            <a:off x="6404432" y="5474129"/>
            <a:ext cx="2592000" cy="324000"/>
          </a:xfrm>
        </p:spPr>
        <p:txBody>
          <a:bodyPr>
            <a:noAutofit/>
          </a:bodyPr>
          <a:lstStyle>
            <a:lvl1pPr marL="0" indent="0">
              <a:lnSpc>
                <a:spcPts val="1000"/>
              </a:lnSpc>
              <a:buNone/>
              <a:defRPr sz="1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388C7-4737-4544-94A0-0A90EB9FA6BF}" type="datetimeyyyy">
              <a:rPr lang="en-DE" smtClean="0"/>
              <a:t>2023</a:t>
            </a:fld>
            <a:endParaRPr lang="de-DE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354B29EA-598E-4BB9-979D-D7ADABC8E79E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91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903288" y="454025"/>
            <a:ext cx="810101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Überschrift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904875" y="1547813"/>
            <a:ext cx="8099425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grpSp>
        <p:nvGrpSpPr>
          <p:cNvPr id="1029" name="Gruppierung 11"/>
          <p:cNvGrpSpPr>
            <a:grpSpLocks/>
          </p:cNvGrpSpPr>
          <p:nvPr/>
        </p:nvGrpSpPr>
        <p:grpSpPr bwMode="auto">
          <a:xfrm>
            <a:off x="903288" y="0"/>
            <a:ext cx="8243887" cy="71438"/>
            <a:chOff x="903819" y="0"/>
            <a:chExt cx="8244000" cy="108000"/>
          </a:xfrm>
        </p:grpSpPr>
        <p:sp>
          <p:nvSpPr>
            <p:cNvPr id="13" name="Rechteck 12"/>
            <p:cNvSpPr/>
            <p:nvPr/>
          </p:nvSpPr>
          <p:spPr bwMode="auto">
            <a:xfrm>
              <a:off x="903819" y="0"/>
              <a:ext cx="2735299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639118" y="0"/>
              <a:ext cx="2736888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cxnSp>
        <p:nvCxnSpPr>
          <p:cNvPr id="16" name="Gerade Verbindung 15"/>
          <p:cNvCxnSpPr/>
          <p:nvPr/>
        </p:nvCxnSpPr>
        <p:spPr>
          <a:xfrm>
            <a:off x="904875" y="5951538"/>
            <a:ext cx="824071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904875" y="6011863"/>
            <a:ext cx="971550" cy="17938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9291BED-B4F9-4ACE-A0A0-EAF977D48AC4}" type="datetimeyyyy">
              <a:rPr lang="en-DE" smtClean="0"/>
              <a:t>2023</a:t>
            </a:fld>
            <a:endParaRPr lang="de-DE" dirty="0"/>
          </a:p>
        </p:txBody>
      </p:sp>
      <p:sp>
        <p:nvSpPr>
          <p:cNvPr id="1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4875" y="6361113"/>
            <a:ext cx="971550" cy="214312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de-DE"/>
              <a:t>Seite </a:t>
            </a:r>
            <a:fld id="{3DB3A08D-AC0F-4909-816B-0F9F93039D09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1033" name="Bild 7" descr="Logo_17pt.wmf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6000750"/>
            <a:ext cx="105251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9" r:id="rId5"/>
    <p:sldLayoutId id="2147483756" r:id="rId6"/>
    <p:sldLayoutId id="2147483760" r:id="rId7"/>
    <p:sldLayoutId id="2147483757" r:id="rId8"/>
    <p:sldLayoutId id="2147483758" r:id="rId9"/>
  </p:sldLayoutIdLst>
  <p:hf sldNum="0" hdr="0" ftr="0" dt="0"/>
  <p:txStyles>
    <p:titleStyle>
      <a:lvl1pPr algn="l" defTabSz="455613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/>
          <a:ea typeface="+mj-ea"/>
          <a:cs typeface="+mj-cs"/>
        </a:defRPr>
      </a:lvl1pPr>
      <a:lvl2pPr algn="l" defTabSz="455613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</a:defRPr>
      </a:lvl2pPr>
      <a:lvl3pPr algn="l" defTabSz="455613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</a:defRPr>
      </a:lvl3pPr>
      <a:lvl4pPr algn="l" defTabSz="455613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</a:defRPr>
      </a:lvl4pPr>
      <a:lvl5pPr algn="l" defTabSz="455613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</a:defRPr>
      </a:lvl5pPr>
      <a:lvl6pPr marL="4572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4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6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8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defTabSz="455613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 sz="2000" kern="1200">
          <a:solidFill>
            <a:schemeClr val="tx1"/>
          </a:solidFill>
          <a:latin typeface="Arial"/>
          <a:ea typeface="+mn-ea"/>
          <a:cs typeface="+mn-cs"/>
        </a:defRPr>
      </a:lvl1pPr>
      <a:lvl2pPr marL="355600" indent="-169863" algn="l" defTabSz="455613" rtl="0" eaLnBrk="1" fontAlgn="base" hangingPunct="1">
        <a:lnSpc>
          <a:spcPts val="22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84150" algn="l" defTabSz="455613" rtl="0" eaLnBrk="1" fontAlgn="base" hangingPunct="1">
        <a:lnSpc>
          <a:spcPts val="2200"/>
        </a:lnSpc>
        <a:spcBef>
          <a:spcPct val="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712788" indent="-169863" algn="l" defTabSz="455613" rtl="0" eaLnBrk="1" fontAlgn="base" hangingPunct="1">
        <a:lnSpc>
          <a:spcPts val="2200"/>
        </a:lnSpc>
        <a:spcBef>
          <a:spcPct val="0"/>
        </a:spcBef>
        <a:spcAft>
          <a:spcPct val="0"/>
        </a:spcAft>
        <a:buClr>
          <a:srgbClr val="9D167A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1073150" indent="-176213" algn="l" defTabSz="455613" rtl="0" eaLnBrk="1" fontAlgn="base" hangingPunct="1">
        <a:lnSpc>
          <a:spcPts val="1600"/>
        </a:lnSpc>
        <a:spcBef>
          <a:spcPts val="500"/>
        </a:spcBef>
        <a:spcAft>
          <a:spcPct val="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ricsson.com/en/security/security-considerations-of-open-ran" TargetMode="External"/><Relationship Id="rId5" Type="http://schemas.openxmlformats.org/officeDocument/2006/relationships/hyperlink" Target="https://adamtheautomator.com/cri-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BBFD4-BBAF-2824-46FC-9490451CC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5" r="1" b="1"/>
          <a:stretch/>
        </p:blipFill>
        <p:spPr>
          <a:xfrm>
            <a:off x="904502" y="72001"/>
            <a:ext cx="8239500" cy="44931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B0DDF-3667-3835-1312-07363E4AAB83}"/>
              </a:ext>
            </a:extLst>
          </p:cNvPr>
          <p:cNvSpPr txBox="1"/>
          <p:nvPr/>
        </p:nvSpPr>
        <p:spPr bwMode="auto">
          <a:xfrm>
            <a:off x="903819" y="4629898"/>
            <a:ext cx="8100000" cy="708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455613">
              <a:lnSpc>
                <a:spcPts val="3000"/>
              </a:lnSpc>
              <a:spcAft>
                <a:spcPts val="600"/>
              </a:spcAft>
            </a:pPr>
            <a:r>
              <a:rPr lang="de-DE" sz="3000" b="1" kern="1200" dirty="0">
                <a:latin typeface="Arial"/>
                <a:ea typeface="+mj-ea"/>
                <a:cs typeface="+mj-cs"/>
              </a:rPr>
              <a:t>Research Project WS 22/23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2F57BF-98E1-98D1-47F9-EAFC7430A7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4875" y="5366723"/>
            <a:ext cx="8100000" cy="468000"/>
          </a:xfrm>
        </p:spPr>
        <p:txBody>
          <a:bodyPr/>
          <a:lstStyle/>
          <a:p>
            <a:r>
              <a:rPr lang="en-US" dirty="0"/>
              <a:t>Arnova Abdullah</a:t>
            </a:r>
          </a:p>
          <a:p>
            <a:r>
              <a:rPr lang="en-US" dirty="0"/>
              <a:t>Weekly Meeting – 21.02.2023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Inhaltsplatzhalter 3"/>
          <p:cNvSpPr>
            <a:spLocks noGrp="1"/>
          </p:cNvSpPr>
          <p:nvPr>
            <p:ph sz="quarter" idx="4294967295"/>
          </p:nvPr>
        </p:nvSpPr>
        <p:spPr>
          <a:xfrm>
            <a:off x="692207" y="738461"/>
            <a:ext cx="8091487" cy="468313"/>
          </a:xfrm>
        </p:spPr>
        <p:txBody>
          <a:bodyPr/>
          <a:lstStyle/>
          <a:p>
            <a:pPr marL="0" indent="0"/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Previous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Weeks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Meeting Details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50" y="5981701"/>
            <a:ext cx="1054186" cy="541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00C3C-CF48-9556-C16A-DDC205DD8EA3}"/>
              </a:ext>
            </a:extLst>
          </p:cNvPr>
          <p:cNvSpPr txBox="1"/>
          <p:nvPr/>
        </p:nvSpPr>
        <p:spPr>
          <a:xfrm>
            <a:off x="545325" y="1420387"/>
            <a:ext cx="4465946" cy="456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Week 1 Meeting (</a:t>
            </a:r>
            <a:r>
              <a:rPr lang="en-US" sz="1600" b="1" dirty="0">
                <a:solidFill>
                  <a:srgbClr val="FF0000"/>
                </a:solidFill>
              </a:rPr>
              <a:t>19.10.2022</a:t>
            </a:r>
            <a:r>
              <a:rPr lang="en-US" sz="1600" b="1" dirty="0"/>
              <a:t>)</a:t>
            </a:r>
            <a:endParaRPr lang="de-DE" sz="1600" b="1" dirty="0"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Basics about </a:t>
            </a:r>
            <a:r>
              <a:rPr lang="en-US" sz="1400" b="1" dirty="0"/>
              <a:t>Radio Access Network </a:t>
            </a:r>
            <a:r>
              <a:rPr lang="en-US" sz="1400" dirty="0"/>
              <a:t>(History, parts of RAN for 1G, 2G, 3G, 4G)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Basics about </a:t>
            </a:r>
            <a:r>
              <a:rPr lang="en-US" sz="1400" b="1" dirty="0"/>
              <a:t>Open RAN </a:t>
            </a:r>
            <a:r>
              <a:rPr lang="en-US" sz="1400" dirty="0"/>
              <a:t>(Distribution unit, central unit, user plane, control plane, interfaces, front haul, mid haul, backhaul)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Open RAN</a:t>
            </a:r>
            <a:r>
              <a:rPr lang="en-US" sz="1400" b="1" dirty="0"/>
              <a:t> risk </a:t>
            </a:r>
            <a:r>
              <a:rPr lang="en-US" sz="1400" dirty="0"/>
              <a:t>analysis (Stakeholders of attackers-User, external attacker</a:t>
            </a:r>
            <a:r>
              <a:rPr lang="en-US" sz="1400" b="1" dirty="0"/>
              <a:t>, cloud operator</a:t>
            </a:r>
            <a:r>
              <a:rPr lang="en-US" sz="1400" dirty="0"/>
              <a:t>**, </a:t>
            </a:r>
            <a:r>
              <a:rPr lang="en-US" sz="1400" b="1" dirty="0"/>
              <a:t>RAN operator</a:t>
            </a:r>
            <a:r>
              <a:rPr lang="en-US" sz="1400" dirty="0"/>
              <a:t>**)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Week 2 Meeting (</a:t>
            </a:r>
            <a:r>
              <a:rPr lang="en-US" sz="1600" b="1" dirty="0">
                <a:solidFill>
                  <a:srgbClr val="FF0000"/>
                </a:solidFill>
              </a:rPr>
              <a:t>26.10.2022</a:t>
            </a:r>
            <a:r>
              <a:rPr lang="en-US" sz="1600" b="1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Installation of </a:t>
            </a:r>
            <a:r>
              <a:rPr lang="en-US" sz="1400" b="1" dirty="0"/>
              <a:t>Kali Linux </a:t>
            </a:r>
            <a:r>
              <a:rPr lang="en-US" sz="1400" dirty="0"/>
              <a:t>and </a:t>
            </a:r>
            <a:r>
              <a:rPr lang="en-US" sz="1400" b="1" dirty="0" err="1"/>
              <a:t>Metasploitable</a:t>
            </a:r>
            <a:endParaRPr lang="en-US" sz="14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Atomic Red Team </a:t>
            </a:r>
            <a:r>
              <a:rPr lang="en-US" sz="1400" dirty="0"/>
              <a:t>GitHub repository </a:t>
            </a:r>
            <a:r>
              <a:rPr lang="en-US" sz="1400" b="1" dirty="0"/>
              <a:t>download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Research</a:t>
            </a:r>
            <a:r>
              <a:rPr lang="en-US" sz="1400" dirty="0"/>
              <a:t> other </a:t>
            </a:r>
            <a:r>
              <a:rPr lang="en-US" sz="1400" b="1" dirty="0"/>
              <a:t>open-source attack tools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01B46-C24D-E65A-56A7-89BAE0D30E29}"/>
              </a:ext>
            </a:extLst>
          </p:cNvPr>
          <p:cNvSpPr txBox="1"/>
          <p:nvPr/>
        </p:nvSpPr>
        <p:spPr>
          <a:xfrm>
            <a:off x="4810599" y="1429352"/>
            <a:ext cx="39068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Week 3 Meeting (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02.11.2022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Penetration testing using Kali Linux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Try Atomic tests by invoke-atomic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Get used to commands used for running a 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Research details about one of the attack tools - Infection Monkey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Read research papers on the risk of 5G open RAN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44DDC-9683-C733-6144-B3459F20C49F}"/>
              </a:ext>
            </a:extLst>
          </p:cNvPr>
          <p:cNvSpPr txBox="1"/>
          <p:nvPr/>
        </p:nvSpPr>
        <p:spPr>
          <a:xfrm>
            <a:off x="5011271" y="3614565"/>
            <a:ext cx="370622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Week 4 Meeting (</a:t>
            </a:r>
            <a:r>
              <a:rPr lang="en-US" sz="1600" b="1" dirty="0">
                <a:solidFill>
                  <a:srgbClr val="FF0000"/>
                </a:solidFill>
              </a:rPr>
              <a:t>09.11.2022</a:t>
            </a:r>
            <a:r>
              <a:rPr lang="en-US" sz="1600" b="1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Finding the most relatable attacks from the MITRE ATTACK list (On going)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err="1"/>
              <a:t>CyberOps</a:t>
            </a:r>
            <a:r>
              <a:rPr lang="en-US" sz="1400" dirty="0"/>
              <a:t> course ongoing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/>
              <a:t>Research paper by MOU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8091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Inhaltsplatzhalter 3"/>
          <p:cNvSpPr>
            <a:spLocks noGrp="1"/>
          </p:cNvSpPr>
          <p:nvPr>
            <p:ph sz="quarter" idx="4294967295"/>
          </p:nvPr>
        </p:nvSpPr>
        <p:spPr>
          <a:xfrm>
            <a:off x="692207" y="738461"/>
            <a:ext cx="8091487" cy="468313"/>
          </a:xfrm>
        </p:spPr>
        <p:txBody>
          <a:bodyPr/>
          <a:lstStyle/>
          <a:p>
            <a:pPr marL="0" indent="0"/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Previous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Weeks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Meeting Details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50" y="5981701"/>
            <a:ext cx="1072116" cy="550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00C3C-CF48-9556-C16A-DDC205DD8EA3}"/>
              </a:ext>
            </a:extLst>
          </p:cNvPr>
          <p:cNvSpPr txBox="1"/>
          <p:nvPr/>
        </p:nvSpPr>
        <p:spPr>
          <a:xfrm>
            <a:off x="501374" y="1212429"/>
            <a:ext cx="4465946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Week 5 Meeting (</a:t>
            </a:r>
            <a:r>
              <a:rPr lang="en-US" sz="1200" b="1" dirty="0">
                <a:solidFill>
                  <a:srgbClr val="FF0000"/>
                </a:solidFill>
              </a:rPr>
              <a:t>17.11.2022</a:t>
            </a:r>
            <a:r>
              <a:rPr lang="en-US" sz="1200" b="1" dirty="0"/>
              <a:t>)</a:t>
            </a:r>
            <a:endParaRPr lang="de-DE" sz="1200" b="1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×"/>
            </a:pPr>
            <a:r>
              <a:rPr lang="en-US" sz="1200" dirty="0"/>
              <a:t>Install Infection monkey (</a:t>
            </a:r>
            <a:r>
              <a:rPr lang="en-US" sz="1200" b="1" dirty="0"/>
              <a:t>Need AWS subscription, don’t continue anymore!!</a:t>
            </a:r>
            <a:r>
              <a:rPr lang="en-US" sz="12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/>
              <a:t>Start learning Docker container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https://developer.cisco.com/learning/tracks/containers/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200" u="sng" dirty="0">
                <a:solidFill>
                  <a:srgbClr val="0070C0"/>
                </a:solidFill>
              </a:rPr>
              <a:t>https://learning.oreilly.com/videos/docker-fundamentals-for/9781803237428/9781803237428-video1_1</a:t>
            </a:r>
            <a:r>
              <a:rPr lang="en-US" sz="1200" dirty="0"/>
              <a:t>/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01B46-C24D-E65A-56A7-89BAE0D30E29}"/>
              </a:ext>
            </a:extLst>
          </p:cNvPr>
          <p:cNvSpPr txBox="1"/>
          <p:nvPr/>
        </p:nvSpPr>
        <p:spPr>
          <a:xfrm>
            <a:off x="4810599" y="1429352"/>
            <a:ext cx="3906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44DDC-9683-C733-6144-B3459F20C49F}"/>
              </a:ext>
            </a:extLst>
          </p:cNvPr>
          <p:cNvSpPr txBox="1"/>
          <p:nvPr/>
        </p:nvSpPr>
        <p:spPr>
          <a:xfrm>
            <a:off x="5011271" y="3614565"/>
            <a:ext cx="37062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B542E-2384-AB27-E3A2-05E1317C5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06" y="1225542"/>
            <a:ext cx="2945061" cy="411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470D-ABC4-FEFF-E067-194BCCA13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758" y="1500612"/>
            <a:ext cx="3097036" cy="2414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43B61-F6F9-208E-E8D1-06AC506C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74" y="3614565"/>
            <a:ext cx="3884744" cy="410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1442EA-0B70-CFCE-E278-69CACE678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25" y="4033994"/>
            <a:ext cx="2542698" cy="1947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9386CC-32EB-304A-970C-61B4FC878B63}"/>
              </a:ext>
            </a:extLst>
          </p:cNvPr>
          <p:cNvSpPr txBox="1"/>
          <p:nvPr/>
        </p:nvSpPr>
        <p:spPr>
          <a:xfrm>
            <a:off x="4142180" y="3936346"/>
            <a:ext cx="48334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Week 8 Meeting (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08.12.2022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Make a comparison between Kali Linux tools and Atomic Red Team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Select one to use at the end of the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DC193A-F52F-406B-1CDB-9FE041E381AB}"/>
              </a:ext>
            </a:extLst>
          </p:cNvPr>
          <p:cNvSpPr txBox="1"/>
          <p:nvPr/>
        </p:nvSpPr>
        <p:spPr>
          <a:xfrm>
            <a:off x="4229582" y="5039716"/>
            <a:ext cx="5025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Week 9 Meeting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15.12.2022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No update</a:t>
            </a:r>
            <a:endParaRPr lang="en-DE" sz="12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08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Inhaltsplatzhalter 3"/>
          <p:cNvSpPr>
            <a:spLocks noGrp="1"/>
          </p:cNvSpPr>
          <p:nvPr>
            <p:ph sz="quarter" idx="4294967295"/>
          </p:nvPr>
        </p:nvSpPr>
        <p:spPr>
          <a:xfrm>
            <a:off x="692207" y="738461"/>
            <a:ext cx="8091487" cy="468313"/>
          </a:xfrm>
        </p:spPr>
        <p:txBody>
          <a:bodyPr/>
          <a:lstStyle/>
          <a:p>
            <a:pPr marL="0" indent="0"/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Previous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Weeks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Meeting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00C3C-CF48-9556-C16A-DDC205DD8EA3}"/>
              </a:ext>
            </a:extLst>
          </p:cNvPr>
          <p:cNvSpPr txBox="1"/>
          <p:nvPr/>
        </p:nvSpPr>
        <p:spPr>
          <a:xfrm>
            <a:off x="426506" y="1212429"/>
            <a:ext cx="4276860" cy="376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Week 10 Meeting (</a:t>
            </a:r>
            <a:r>
              <a:rPr lang="en-US" sz="1200" b="1" dirty="0">
                <a:solidFill>
                  <a:srgbClr val="FF0000"/>
                </a:solidFill>
              </a:rPr>
              <a:t>21.12.2022)</a:t>
            </a:r>
            <a:endParaRPr lang="de-DE" sz="1200" b="1" dirty="0"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000" dirty="0"/>
              <a:t>Research: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000" dirty="0"/>
              <a:t>Is there a map between MITRE ID to CVE list?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000" dirty="0"/>
              <a:t>In Kali Linux, is there any tool or settings to map CVE or MITRE ID?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/>
              <a:t>Create an extended comparison between Atomic and Kali in MS Excel (Not done yet)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000" dirty="0"/>
              <a:t>Create a list for Docker, and Kubernetes attacks: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000" dirty="0"/>
              <a:t>How to attack the docker container? Which version?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000" dirty="0"/>
              <a:t>What are the tools? (If required any)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000" dirty="0"/>
              <a:t>What are the known vulnerabilities? (CVE, MITRE)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000" dirty="0"/>
              <a:t>Create a list for Ubuntu: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000" dirty="0"/>
              <a:t>Which Ubuntu version?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000" dirty="0"/>
              <a:t>How to attack Ubuntu? 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000" dirty="0"/>
              <a:t>What are the tools? (If required any)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000" dirty="0"/>
              <a:t>What are the known vulnerabilities? (CVE, MITRE)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01B46-C24D-E65A-56A7-89BAE0D30E29}"/>
              </a:ext>
            </a:extLst>
          </p:cNvPr>
          <p:cNvSpPr txBox="1"/>
          <p:nvPr/>
        </p:nvSpPr>
        <p:spPr>
          <a:xfrm>
            <a:off x="4810599" y="1429352"/>
            <a:ext cx="3906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DE" sz="16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44DDC-9683-C733-6144-B3459F20C49F}"/>
              </a:ext>
            </a:extLst>
          </p:cNvPr>
          <p:cNvSpPr txBox="1"/>
          <p:nvPr/>
        </p:nvSpPr>
        <p:spPr>
          <a:xfrm>
            <a:off x="5011271" y="3614565"/>
            <a:ext cx="37062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6660F-6479-8FA9-EEDA-1E55B43EC265}"/>
              </a:ext>
            </a:extLst>
          </p:cNvPr>
          <p:cNvSpPr txBox="1"/>
          <p:nvPr/>
        </p:nvSpPr>
        <p:spPr>
          <a:xfrm>
            <a:off x="692207" y="4018189"/>
            <a:ext cx="322418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Week 11 Meeting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(11.01.2023)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Research more about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Vulmap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Which type of attack can it do?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000" dirty="0"/>
              <a:t>Install it in Kali Linux and have practical experience with it.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 the </a:t>
            </a:r>
            <a:r>
              <a:rPr lang="en-US" sz="1000" dirty="0"/>
              <a:t>lab of Docker from </a:t>
            </a:r>
            <a:r>
              <a:rPr lang="en-US" sz="1000" dirty="0" err="1"/>
              <a:t>Devnet</a:t>
            </a:r>
            <a:r>
              <a:rPr lang="en-US" sz="1000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it is installed</a:t>
            </a:r>
            <a:r>
              <a:rPr lang="en-US" sz="1000" dirty="0"/>
              <a:t>, then try some attacks with kali and atomic by mapping to CVE/MITRE. Use the list from the previous page list. </a:t>
            </a:r>
            <a:r>
              <a:rPr lang="en-US" sz="1000" dirty="0">
                <a:solidFill>
                  <a:schemeClr val="accent4">
                    <a:lumMod val="75000"/>
                  </a:schemeClr>
                </a:solidFill>
              </a:rPr>
              <a:t>(Partially done!)</a:t>
            </a:r>
            <a:r>
              <a:rPr lang="en-US" sz="1000" dirty="0"/>
              <a:t>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DE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6ABA1-6488-1D6C-393C-F3D5EC54E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879"/>
          <a:stretch/>
        </p:blipFill>
        <p:spPr>
          <a:xfrm>
            <a:off x="4572000" y="1097063"/>
            <a:ext cx="3975042" cy="2060687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8A116B19-D9F1-4D93-338B-CD27EDCF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05" y="6119539"/>
            <a:ext cx="943389" cy="484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47B8D-B8A0-D490-98D2-3D0B93A62FA3}"/>
              </a:ext>
            </a:extLst>
          </p:cNvPr>
          <p:cNvSpPr txBox="1"/>
          <p:nvPr/>
        </p:nvSpPr>
        <p:spPr>
          <a:xfrm>
            <a:off x="4786993" y="2930118"/>
            <a:ext cx="4052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Week 13 Meeting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(25.01.2023)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000" dirty="0"/>
              <a:t>Problem understanding Ubuntu OS configuration basics</a:t>
            </a:r>
            <a:r>
              <a:rPr lang="en-US" sz="2000" dirty="0"/>
              <a:t>.</a:t>
            </a:r>
            <a:endParaRPr lang="en-DE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0F04C-4365-A1C7-6312-BAAE27D72080}"/>
              </a:ext>
            </a:extLst>
          </p:cNvPr>
          <p:cNvSpPr txBox="1"/>
          <p:nvPr/>
        </p:nvSpPr>
        <p:spPr>
          <a:xfrm>
            <a:off x="4731647" y="3498550"/>
            <a:ext cx="4052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Week 14 Meeting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</a:rPr>
              <a:t>01.02.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Install another VM with Ubuntu 20.04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000" dirty="0"/>
              <a:t>Learn Kubernetes basic architecture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Learning about basic components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DE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2D645-14DA-8832-CF0C-0C60CE06D8AB}"/>
              </a:ext>
            </a:extLst>
          </p:cNvPr>
          <p:cNvSpPr txBox="1"/>
          <p:nvPr/>
        </p:nvSpPr>
        <p:spPr>
          <a:xfrm>
            <a:off x="4259792" y="4572459"/>
            <a:ext cx="4523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Go through this link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u="sng" dirty="0"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https://adamtheautomator.com/cri-o/</a:t>
            </a:r>
            <a:endParaRPr lang="en-US" sz="1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Open RAN Security: </a:t>
            </a:r>
            <a:r>
              <a:rPr lang="en-US" sz="10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u="sng" dirty="0"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https://www.ericsson.com/en/security/security-considerations-of-open-ran</a:t>
            </a:r>
            <a:endParaRPr lang="en-US" sz="1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Continue learning Kubernetes and Open RAN components in parallel.</a:t>
            </a:r>
          </a:p>
          <a:p>
            <a:pPr lvl="2"/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DE" sz="1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1ADCF-B844-CE9B-70E7-780E6CE432FC}"/>
              </a:ext>
            </a:extLst>
          </p:cNvPr>
          <p:cNvSpPr txBox="1"/>
          <p:nvPr/>
        </p:nvSpPr>
        <p:spPr>
          <a:xfrm>
            <a:off x="4731647" y="4255139"/>
            <a:ext cx="46213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Weekly meeting </a:t>
            </a:r>
            <a:r>
              <a:rPr lang="en-US" sz="1100" dirty="0"/>
              <a:t>(</a:t>
            </a:r>
            <a:r>
              <a:rPr lang="en-US" sz="1100" b="1" dirty="0">
                <a:solidFill>
                  <a:srgbClr val="FF0000"/>
                </a:solidFill>
              </a:rPr>
              <a:t>08.02.2023</a:t>
            </a:r>
            <a:r>
              <a:rPr lang="en-US" sz="1100" dirty="0"/>
              <a:t>)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748285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0F90F266-9580-7471-3F48-E86D61759209}"/>
              </a:ext>
            </a:extLst>
          </p:cNvPr>
          <p:cNvSpPr txBox="1">
            <a:spLocks/>
          </p:cNvSpPr>
          <p:nvPr/>
        </p:nvSpPr>
        <p:spPr bwMode="auto">
          <a:xfrm>
            <a:off x="403413" y="512486"/>
            <a:ext cx="8301316" cy="110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55600" indent="-169863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4150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12788" indent="-169863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D167A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073150" indent="-176213" algn="l" defTabSz="455613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Aft>
                <a:spcPts val="600"/>
              </a:spcAft>
            </a:pPr>
            <a:r>
              <a:rPr lang="de-DE" sz="3800" kern="1200" baseline="0" dirty="0">
                <a:latin typeface="Arial"/>
                <a:ea typeface="+mj-ea"/>
                <a:cs typeface="+mj-cs"/>
              </a:rPr>
              <a:t>Weekly update</a:t>
            </a:r>
            <a:br>
              <a:rPr lang="de-DE" sz="3800" kern="1200" baseline="0" dirty="0">
                <a:latin typeface="Arial"/>
                <a:ea typeface="+mj-ea"/>
                <a:cs typeface="+mj-cs"/>
              </a:rPr>
            </a:br>
            <a:r>
              <a:rPr lang="de-DE" sz="3800" kern="1200" baseline="0" dirty="0">
                <a:latin typeface="Arial"/>
                <a:ea typeface="+mj-ea"/>
                <a:cs typeface="+mj-cs"/>
              </a:rPr>
              <a:t>        </a:t>
            </a:r>
            <a:r>
              <a:rPr lang="de-DE" sz="1800" kern="1200" baseline="0" dirty="0">
                <a:latin typeface="Arial"/>
                <a:ea typeface="+mj-ea"/>
                <a:cs typeface="+mj-cs"/>
              </a:rPr>
              <a:t>- </a:t>
            </a:r>
            <a:r>
              <a:rPr lang="de-DE" sz="1800" b="1" dirty="0">
                <a:ea typeface="+mj-ea"/>
                <a:cs typeface="+mj-cs"/>
              </a:rPr>
              <a:t>21</a:t>
            </a:r>
            <a:r>
              <a:rPr lang="de-DE" sz="1800" b="1" kern="1200" baseline="0" dirty="0">
                <a:latin typeface="Arial"/>
                <a:ea typeface="+mj-ea"/>
                <a:cs typeface="+mj-cs"/>
              </a:rPr>
              <a:t>.02.2023</a:t>
            </a:r>
            <a:br>
              <a:rPr lang="de-DE" sz="1700" b="1" kern="1200" baseline="0" dirty="0">
                <a:latin typeface="Arial"/>
                <a:ea typeface="+mj-ea"/>
                <a:cs typeface="+mj-cs"/>
              </a:rPr>
            </a:br>
            <a:r>
              <a:rPr lang="de-DE" sz="1700" b="1" kern="1200" baseline="0" dirty="0">
                <a:latin typeface="Arial"/>
                <a:ea typeface="+mj-ea"/>
                <a:cs typeface="+mj-cs"/>
              </a:rPr>
              <a:t>         </a:t>
            </a:r>
            <a:endParaRPr lang="de-DE" b="1" kern="1200" baseline="0" dirty="0">
              <a:solidFill>
                <a:srgbClr val="FF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44377-121C-2CE1-D2DC-C93A0B64FF8D}"/>
              </a:ext>
            </a:extLst>
          </p:cNvPr>
          <p:cNvSpPr txBox="1"/>
          <p:nvPr/>
        </p:nvSpPr>
        <p:spPr>
          <a:xfrm>
            <a:off x="80682" y="1524000"/>
            <a:ext cx="874955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 again started learning Kubernetes from the beginning as there was some confusion while learning cluster architecture. I tried to learn deeply about each component and object of Kubernetes. (next page)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the meantime, I am preparing for the IT Security final exam (24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February) and I was trying to relate cellular security with IT security in terms of different protocols.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example, cellular techs (3g, 4g, 5g) are actually similar to layers 1 &amp; 2 of the OSI/ISO layer but not identical.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 learned about different attacks in layers 1 &amp; 2 and some security protocols in these layers.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 have taken the link for the implementation of the near real-time RIC and non-real-time RIC from Mohammed so that I can give it a read about the components of near real-time RIC and the protocol stack. 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DE" sz="24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58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0F90F266-9580-7471-3F48-E86D61759209}"/>
              </a:ext>
            </a:extLst>
          </p:cNvPr>
          <p:cNvSpPr txBox="1">
            <a:spLocks/>
          </p:cNvSpPr>
          <p:nvPr/>
        </p:nvSpPr>
        <p:spPr bwMode="auto">
          <a:xfrm>
            <a:off x="403413" y="512486"/>
            <a:ext cx="8301316" cy="110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55600" indent="-169863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4150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12788" indent="-169863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D167A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073150" indent="-176213" algn="l" defTabSz="455613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Aft>
                <a:spcPts val="600"/>
              </a:spcAft>
            </a:pPr>
            <a:br>
              <a:rPr lang="de-DE" sz="1700" b="1" kern="1200" baseline="0" dirty="0">
                <a:latin typeface="Arial"/>
                <a:ea typeface="+mj-ea"/>
                <a:cs typeface="+mj-cs"/>
              </a:rPr>
            </a:br>
            <a:r>
              <a:rPr lang="de-DE" sz="1700" b="1" kern="1200" baseline="0" dirty="0">
                <a:latin typeface="Arial"/>
                <a:ea typeface="+mj-ea"/>
                <a:cs typeface="+mj-cs"/>
              </a:rPr>
              <a:t>         </a:t>
            </a:r>
            <a:endParaRPr lang="de-DE" b="1" kern="1200" baseline="0" dirty="0">
              <a:solidFill>
                <a:srgbClr val="FF0000"/>
              </a:solidFill>
              <a:latin typeface="Arial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DABC8-A165-26C5-2DD5-15DBB1C01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412" r="734" b="14510"/>
          <a:stretch/>
        </p:blipFill>
        <p:spPr>
          <a:xfrm>
            <a:off x="170329" y="134364"/>
            <a:ext cx="4204447" cy="5728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13026-A5A5-C1C4-6568-00D8BC8D33C7}"/>
              </a:ext>
            </a:extLst>
          </p:cNvPr>
          <p:cNvSpPr txBox="1"/>
          <p:nvPr/>
        </p:nvSpPr>
        <p:spPr>
          <a:xfrm>
            <a:off x="4706471" y="430306"/>
            <a:ext cx="30211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 I tried to know the components of Kubernetes in a detailed way so I wrote everything down</a:t>
            </a:r>
            <a:endParaRPr lang="en-DE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5723B-2377-D955-CB58-3F8C7C418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4" r="5846" b="20131"/>
          <a:stretch/>
        </p:blipFill>
        <p:spPr>
          <a:xfrm>
            <a:off x="4459240" y="0"/>
            <a:ext cx="4084125" cy="58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9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0F90F266-9580-7471-3F48-E86D61759209}"/>
              </a:ext>
            </a:extLst>
          </p:cNvPr>
          <p:cNvSpPr txBox="1">
            <a:spLocks/>
          </p:cNvSpPr>
          <p:nvPr/>
        </p:nvSpPr>
        <p:spPr bwMode="auto">
          <a:xfrm>
            <a:off x="403413" y="512486"/>
            <a:ext cx="8301316" cy="110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55600" indent="-169863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4150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12788" indent="-169863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D167A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073150" indent="-176213" algn="l" defTabSz="455613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Aft>
                <a:spcPts val="600"/>
              </a:spcAft>
            </a:pPr>
            <a:br>
              <a:rPr lang="de-DE" sz="1700" b="1" kern="1200" baseline="0" dirty="0">
                <a:latin typeface="Arial"/>
                <a:ea typeface="+mj-ea"/>
                <a:cs typeface="+mj-cs"/>
              </a:rPr>
            </a:br>
            <a:r>
              <a:rPr lang="de-DE" sz="1700" b="1" kern="1200" baseline="0" dirty="0">
                <a:latin typeface="Arial"/>
                <a:ea typeface="+mj-ea"/>
                <a:cs typeface="+mj-cs"/>
              </a:rPr>
              <a:t>         </a:t>
            </a:r>
            <a:endParaRPr lang="de-DE" b="1" kern="1200" baseline="0" dirty="0">
              <a:solidFill>
                <a:srgbClr val="FF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13026-A5A5-C1C4-6568-00D8BC8D33C7}"/>
              </a:ext>
            </a:extLst>
          </p:cNvPr>
          <p:cNvSpPr txBox="1"/>
          <p:nvPr/>
        </p:nvSpPr>
        <p:spPr>
          <a:xfrm>
            <a:off x="5360895" y="1461247"/>
            <a:ext cx="30211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So, I tried to know the components of Kubernetes in a detailed way so I wrote everything down.</a:t>
            </a:r>
            <a:endParaRPr lang="en-DE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B723B-394D-2EAE-D0CD-8E199EB53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 t="9934" r="-1823" b="22615"/>
          <a:stretch/>
        </p:blipFill>
        <p:spPr>
          <a:xfrm>
            <a:off x="295835" y="179293"/>
            <a:ext cx="4444410" cy="56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6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0F90F266-9580-7471-3F48-E86D61759209}"/>
              </a:ext>
            </a:extLst>
          </p:cNvPr>
          <p:cNvSpPr txBox="1">
            <a:spLocks/>
          </p:cNvSpPr>
          <p:nvPr/>
        </p:nvSpPr>
        <p:spPr bwMode="auto">
          <a:xfrm>
            <a:off x="403413" y="512486"/>
            <a:ext cx="8301316" cy="110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55600" indent="-169863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4150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12788" indent="-169863" algn="l" defTabSz="455613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>
                <a:srgbClr val="9D167A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073150" indent="-176213" algn="l" defTabSz="455613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Aft>
                <a:spcPts val="600"/>
              </a:spcAft>
            </a:pPr>
            <a:r>
              <a:rPr lang="de-DE" sz="3800" kern="1200" baseline="0" dirty="0">
                <a:latin typeface="Arial"/>
                <a:ea typeface="+mj-ea"/>
                <a:cs typeface="+mj-cs"/>
              </a:rPr>
              <a:t>Next Week (2nd March)</a:t>
            </a:r>
            <a:br>
              <a:rPr lang="de-DE" sz="1700" b="1" kern="1200" baseline="0" dirty="0">
                <a:latin typeface="Arial"/>
                <a:ea typeface="+mj-ea"/>
                <a:cs typeface="+mj-cs"/>
              </a:rPr>
            </a:br>
            <a:r>
              <a:rPr lang="de-DE" sz="1700" b="1" kern="1200" baseline="0" dirty="0">
                <a:latin typeface="Arial"/>
                <a:ea typeface="+mj-ea"/>
                <a:cs typeface="+mj-cs"/>
              </a:rPr>
              <a:t>         </a:t>
            </a:r>
            <a:endParaRPr lang="de-DE" b="1" kern="1200" baseline="0" dirty="0">
              <a:solidFill>
                <a:srgbClr val="FF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44377-121C-2CE1-D2DC-C93A0B64FF8D}"/>
              </a:ext>
            </a:extLst>
          </p:cNvPr>
          <p:cNvSpPr txBox="1"/>
          <p:nvPr/>
        </p:nvSpPr>
        <p:spPr>
          <a:xfrm>
            <a:off x="80682" y="1524000"/>
            <a:ext cx="874955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After the exam I will continue to take notes and learn Kubernetes from the part left.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As Mohammed said to me last week, he deployed the near real-time RIC so I will look into the components of it so that at the minimum I can detect some vulnerabilities of the components that are already deployed.  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DE" sz="24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8287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folien ohne Erklärung_4_3_neu">
  <a:themeElements>
    <a:clrScheme name="TH Köln Spektrum">
      <a:dk1>
        <a:srgbClr val="000000"/>
      </a:dk1>
      <a:lt1>
        <a:srgbClr val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>
        <a:ln w="12700">
          <a:solidFill>
            <a:schemeClr val="tx1"/>
          </a:solidFill>
          <a:tailEnd type="triangle" w="med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k_ln_pptvorlage_4_3_Feb2016a.potx" id="{2E17C5D0-5A53-4A41-8E9A-5AD082D9CF5E}" vid="{F37A1DB4-1E5D-46A5-BF19-4476CA236F2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masterfolien_ohne_erkl_rung_4_3_neu</Template>
  <TotalTime>0</TotalTime>
  <Words>824</Words>
  <Application>Microsoft Office PowerPoint</Application>
  <PresentationFormat>On-screen Show (4:3)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Symbol</vt:lpstr>
      <vt:lpstr>Wingdings</vt:lpstr>
      <vt:lpstr>Masterfolien ohne Erklärung_4_3_neu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Fachhochschule Köln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Masterfolien</dc:title>
  <dc:creator>Michelle Kubier (mkubier)</dc:creator>
  <cp:lastModifiedBy>Arnova Abdullah (aabdull1)</cp:lastModifiedBy>
  <cp:revision>116</cp:revision>
  <cp:lastPrinted>2018-03-07T15:14:31Z</cp:lastPrinted>
  <dcterms:created xsi:type="dcterms:W3CDTF">2016-10-18T12:05:04Z</dcterms:created>
  <dcterms:modified xsi:type="dcterms:W3CDTF">2023-02-21T18:12:19Z</dcterms:modified>
</cp:coreProperties>
</file>